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6" r:id="rId4"/>
    <p:sldId id="260" r:id="rId5"/>
    <p:sldId id="288" r:id="rId6"/>
    <p:sldId id="289" r:id="rId7"/>
    <p:sldId id="290" r:id="rId8"/>
    <p:sldId id="291" r:id="rId9"/>
    <p:sldId id="261" r:id="rId10"/>
    <p:sldId id="258" r:id="rId11"/>
    <p:sldId id="25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81" r:id="rId29"/>
    <p:sldId id="279" r:id="rId30"/>
    <p:sldId id="282" r:id="rId31"/>
    <p:sldId id="283" r:id="rId32"/>
    <p:sldId id="284" r:id="rId33"/>
    <p:sldId id="285" r:id="rId34"/>
    <p:sldId id="287" r:id="rId35"/>
    <p:sldId id="292" r:id="rId36"/>
    <p:sldId id="269" r:id="rId37"/>
  </p:sldIdLst>
  <p:sldSz cx="18288000" cy="10287000"/>
  <p:notesSz cx="6858000" cy="9144000"/>
  <p:embeddedFontLst>
    <p:embeddedFont>
      <p:font typeface=".VnAristote" panose="020B7200000000000000"/>
      <p:regular r:id="rId38"/>
    </p:embeddedFont>
    <p:embeddedFont>
      <p:font typeface="Be Vietnam Thin Bold" panose="020B0604020202020204" charset="0"/>
      <p:regular r:id="rId39"/>
    </p:embeddedFont>
    <p:embeddedFont>
      <p:font typeface="Be Vietnam Thin Bold Italics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Muli Bold" panose="020B0604020202020204" charset="0"/>
      <p:regular r:id="rId47"/>
    </p:embeddedFont>
    <p:embeddedFont>
      <p:font typeface="Muli Bold Bold" panose="020B0604020202020204" charset="0"/>
      <p:regular r:id="rId48"/>
    </p:embeddedFont>
    <p:embeddedFont>
      <p:font typeface="Muli Bold Bold Italics" panose="020B0604020202020204" charset="0"/>
      <p:regular r:id="rId49"/>
    </p:embeddedFont>
    <p:embeddedFont>
      <p:font typeface="Muli Extra Light" panose="020B0604020202020204" charset="0"/>
      <p:regular r:id="rId50"/>
    </p:embeddedFont>
    <p:embeddedFont>
      <p:font typeface="Muli Regular" panose="020B0604020202020204" charset="0"/>
      <p:regular r:id="rId51"/>
    </p:embeddedFont>
    <p:embeddedFont>
      <p:font typeface="Muli Regular Bold" panose="020B0604020202020204" charset="0"/>
      <p:regular r:id="rId52"/>
    </p:embeddedFont>
    <p:embeddedFont>
      <p:font typeface="Segoe UI Black" panose="020B0A02040204020203" pitchFamily="34" charset="0"/>
      <p:bold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 autoAdjust="0"/>
    <p:restoredTop sz="94622" autoAdjust="0"/>
  </p:normalViewPr>
  <p:slideViewPr>
    <p:cSldViewPr>
      <p:cViewPr varScale="1">
        <p:scale>
          <a:sx n="46" d="100"/>
          <a:sy n="46" d="100"/>
        </p:scale>
        <p:origin x="64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9950" y="0"/>
            <a:ext cx="13877318" cy="10287000"/>
          </a:xfrm>
          <a:prstGeom prst="rect">
            <a:avLst/>
          </a:prstGeom>
          <a:solidFill>
            <a:srgbClr val="D8EDE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-119950" y="3581875"/>
            <a:ext cx="13150150" cy="28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accent6">
                    <a:lumMod val="75000"/>
                  </a:schemeClr>
                </a:solidFill>
                <a:latin typeface="UTM American Sans" panose="02040603050506020204" pitchFamily="18" charset="0"/>
              </a:rPr>
              <a:t>NHÓM </a:t>
            </a:r>
            <a:r>
              <a:rPr lang="vi-VN" sz="6600" b="1" dirty="0">
                <a:solidFill>
                  <a:schemeClr val="accent6">
                    <a:lumMod val="75000"/>
                  </a:schemeClr>
                </a:solidFill>
                <a:latin typeface="UTM American Sans" panose="02040603050506020204" pitchFamily="18" charset="0"/>
              </a:rPr>
              <a:t>CHYD</a:t>
            </a:r>
          </a:p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HỌC PHẦN: </a:t>
            </a:r>
            <a:r>
              <a:rPr lang="vi-VN" sz="36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2131COMP104401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 – NHẬP MÔN CÔNG NGHỆ PHẦN MỀM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GIẢNG VIÊN: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ThS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.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Trần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Thanh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UTM cavo American Sans"/>
                <a:cs typeface="Calibri Light" panose="020F0302020204030204" pitchFamily="34" charset="0"/>
              </a:rPr>
              <a:t>Nhã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UTM cavo American Sans"/>
              <a:cs typeface="Calibri Light" panose="020F0302020204030204" pitchFamily="34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030200" y="0"/>
            <a:ext cx="5257800" cy="10287000"/>
            <a:chOff x="0" y="0"/>
            <a:chExt cx="933834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610" r="4610"/>
            <a:stretch>
              <a:fillRect/>
            </a:stretch>
          </p:blipFill>
          <p:spPr>
            <a:xfrm>
              <a:off x="0" y="0"/>
              <a:ext cx="9338345" cy="13716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6073E3-8A3B-7FA5-D182-6E9F1B102DC9}"/>
              </a:ext>
            </a:extLst>
          </p:cNvPr>
          <p:cNvGrpSpPr/>
          <p:nvPr/>
        </p:nvGrpSpPr>
        <p:grpSpPr>
          <a:xfrm>
            <a:off x="228600" y="338432"/>
            <a:ext cx="3256602" cy="1258558"/>
            <a:chOff x="3883428" y="45672"/>
            <a:chExt cx="4045308" cy="156336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F5C115C2-59A3-4EF6-B04D-A3EDBC97E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999" y="45672"/>
              <a:ext cx="1437737" cy="1563364"/>
            </a:xfrm>
            <a:prstGeom prst="rect">
              <a:avLst/>
            </a:prstGeom>
          </p:spPr>
        </p:pic>
        <p:pic>
          <p:nvPicPr>
            <p:cNvPr id="9" name="Picture 8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62C45A2D-D943-4F8B-9C63-445218625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2853"/>
            <a:stretch/>
          </p:blipFill>
          <p:spPr>
            <a:xfrm>
              <a:off x="3883428" y="265827"/>
              <a:ext cx="2607571" cy="129748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327778" y="689875"/>
            <a:ext cx="1170007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UTM Avo" panose="02040603050506020204" pitchFamily="18" charset="0"/>
              </a:rPr>
              <a:t>TRƯỜNG ĐẠI HỌC SƯ PHẠM THÀNH PHỐ HỒ CHÍ MINH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UTM Avo" panose="02040603050506020204" pitchFamily="18" charset="0"/>
              </a:rPr>
              <a:t>KHOA CÔNG NGHỆ THÔNG TIN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72290" y="6629696"/>
            <a:ext cx="9165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i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Đề tài: Quản lý điểm sinh viên</a:t>
            </a:r>
            <a:endParaRPr lang="en-US" sz="6000" b="1" i="1" dirty="0">
              <a:solidFill>
                <a:schemeClr val="accent3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940" y="1340864"/>
            <a:ext cx="6224708" cy="86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14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FACAC2"/>
                </a:solidFill>
                <a:latin typeface="Be Vietnam Thin Bold"/>
              </a:rPr>
              <a:t>KHẢO SÁT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5890" y="4152900"/>
            <a:ext cx="18379780" cy="6134100"/>
          </a:xfrm>
          <a:prstGeom prst="rect">
            <a:avLst/>
          </a:prstGeom>
          <a:solidFill>
            <a:srgbClr val="FACAC2"/>
          </a:solidFill>
        </p:spPr>
      </p:sp>
      <p:sp>
        <p:nvSpPr>
          <p:cNvPr id="4" name="TextBox 4"/>
          <p:cNvSpPr txBox="1"/>
          <p:nvPr/>
        </p:nvSpPr>
        <p:spPr>
          <a:xfrm>
            <a:off x="496789" y="5347436"/>
            <a:ext cx="4566978" cy="368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Hệ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thống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lưu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trữ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tất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cả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chi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tiết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về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thông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tin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viên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,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điểm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,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danh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mục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…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Kết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quả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của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viên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phải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lưu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trữ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tối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thiểu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là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5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năm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endParaRPr lang="en-US" sz="290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60441" y="5347436"/>
            <a:ext cx="3505091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Tự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động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tính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điểm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tổng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kết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cho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và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in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kết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quả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cho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viên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>
              <a:lnSpc>
                <a:spcPts val="4059"/>
              </a:lnSpc>
              <a:spcBef>
                <a:spcPct val="0"/>
              </a:spcBef>
            </a:pPr>
            <a:endParaRPr lang="en-US" sz="290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62932" y="5267684"/>
            <a:ext cx="3299733" cy="195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1"/>
              </a:lnSpc>
            </a:pP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Cung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cấp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thông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tin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điểm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khi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viên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muốn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tra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cứu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>
              <a:lnSpc>
                <a:spcPts val="3851"/>
              </a:lnSpc>
              <a:spcBef>
                <a:spcPct val="0"/>
              </a:spcBef>
            </a:pPr>
            <a:endParaRPr lang="en-US" sz="275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95625" y="5267684"/>
            <a:ext cx="4003655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Thống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kê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chi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tiết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kết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quả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học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tập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của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viên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>
              <a:lnSpc>
                <a:spcPts val="4059"/>
              </a:lnSpc>
              <a:spcBef>
                <a:spcPct val="0"/>
              </a:spcBef>
            </a:pPr>
            <a:endParaRPr lang="en-US" sz="290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6309" y="2606307"/>
            <a:ext cx="737996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ACAC2"/>
                </a:solidFill>
                <a:latin typeface="Be Vietnam Thin Bold Italics"/>
              </a:rPr>
              <a:t>YÊU CẦU CHỨC NĂNG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1299590"/>
            <a:ext cx="6224708" cy="85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314"/>
              </a:lnSpc>
              <a:spcBef>
                <a:spcPct val="0"/>
              </a:spcBef>
            </a:pPr>
            <a:r>
              <a:rPr lang="en-US" sz="5400" b="1" u="sng" dirty="0">
                <a:solidFill>
                  <a:srgbClr val="FACAC2"/>
                </a:solidFill>
                <a:latin typeface="Be Vietnam Thin Bold"/>
              </a:rPr>
              <a:t>KHẢO SÁT</a:t>
            </a:r>
          </a:p>
        </p:txBody>
      </p:sp>
      <p:sp>
        <p:nvSpPr>
          <p:cNvPr id="3" name="AutoShape 3"/>
          <p:cNvSpPr/>
          <p:nvPr/>
        </p:nvSpPr>
        <p:spPr>
          <a:xfrm>
            <a:off x="-45890" y="4076700"/>
            <a:ext cx="18379780" cy="6210300"/>
          </a:xfrm>
          <a:prstGeom prst="rect">
            <a:avLst/>
          </a:prstGeom>
          <a:solidFill>
            <a:srgbClr val="FACAC2"/>
          </a:solidFill>
        </p:spPr>
      </p:sp>
      <p:sp>
        <p:nvSpPr>
          <p:cNvPr id="4" name="TextBox 4"/>
          <p:cNvSpPr txBox="1"/>
          <p:nvPr/>
        </p:nvSpPr>
        <p:spPr>
          <a:xfrm>
            <a:off x="244147" y="5295900"/>
            <a:ext cx="4566978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Hệ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thống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tin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cậy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và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chính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xác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,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giao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diện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thân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thiện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dễ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sử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dụng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,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truy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cập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dữ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liệu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nhanh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chóng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>
              <a:lnSpc>
                <a:spcPts val="4059"/>
              </a:lnSpc>
              <a:spcBef>
                <a:spcPct val="0"/>
              </a:spcBef>
            </a:pPr>
            <a:endParaRPr lang="en-US" sz="290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69918" y="5295900"/>
            <a:ext cx="4566978" cy="20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Đảm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bảo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bảo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mật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cho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người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điều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hành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hệ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thống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>
              <a:lnSpc>
                <a:spcPts val="4059"/>
              </a:lnSpc>
              <a:spcBef>
                <a:spcPct val="0"/>
              </a:spcBef>
            </a:pPr>
            <a:endParaRPr lang="en-US" sz="290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25705" y="5295900"/>
            <a:ext cx="4566978" cy="152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Phải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có</a:t>
            </a:r>
            <a:r>
              <a:rPr lang="vi-VN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tính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hoạt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cao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  <a:p>
            <a:pPr marL="0" lvl="0" indent="0">
              <a:lnSpc>
                <a:spcPts val="4059"/>
              </a:lnSpc>
              <a:spcBef>
                <a:spcPct val="0"/>
              </a:spcBef>
            </a:pPr>
            <a:endParaRPr lang="en-US" sz="2900" dirty="0">
              <a:solidFill>
                <a:srgbClr val="465A93"/>
              </a:solidFill>
              <a:latin typeface="Be Vietnam Thi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0492" y="2389778"/>
            <a:ext cx="820870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ACAC2"/>
                </a:solidFill>
                <a:latin typeface="Be Vietnam Thin Bold Italics"/>
              </a:rPr>
              <a:t>YÊU CẦU </a:t>
            </a:r>
            <a:r>
              <a:rPr lang="vi-VN" sz="5000" dirty="0">
                <a:solidFill>
                  <a:srgbClr val="FACAC2"/>
                </a:solidFill>
                <a:latin typeface="Be Vietnam Thin Bold Italics"/>
              </a:rPr>
              <a:t>PHI </a:t>
            </a:r>
            <a:r>
              <a:rPr lang="en-US" sz="5000" dirty="0">
                <a:solidFill>
                  <a:srgbClr val="FACAC2"/>
                </a:solidFill>
                <a:latin typeface="Be Vietnam Thin Bold Italics"/>
              </a:rPr>
              <a:t>CHỨC NĂNG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5689" y="5295900"/>
            <a:ext cx="4275228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Phải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vận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hành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tốt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trong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tương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lai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khi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số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lượng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sinh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viên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tăng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 </a:t>
            </a:r>
            <a:r>
              <a:rPr lang="en-US" sz="2900" dirty="0" err="1">
                <a:solidFill>
                  <a:srgbClr val="465A93"/>
                </a:solidFill>
                <a:latin typeface="Be Vietnam Thin Bold"/>
              </a:rPr>
              <a:t>lên</a:t>
            </a:r>
            <a:r>
              <a:rPr lang="en-US" sz="2900" dirty="0">
                <a:solidFill>
                  <a:srgbClr val="465A93"/>
                </a:solidFill>
                <a:latin typeface="Be Vietnam Thin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23795"/>
            <a:chOff x="0" y="0"/>
            <a:chExt cx="6186311" cy="819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19901"/>
            </a:xfrm>
            <a:custGeom>
              <a:avLst/>
              <a:gdLst/>
              <a:ahLst/>
              <a:cxnLst/>
              <a:rect l="l" t="t" r="r" b="b"/>
              <a:pathLst>
                <a:path w="6186311" h="819901">
                  <a:moveTo>
                    <a:pt x="0" y="0"/>
                  </a:moveTo>
                  <a:lnTo>
                    <a:pt x="6186311" y="0"/>
                  </a:lnTo>
                  <a:lnTo>
                    <a:pt x="6186311" y="819901"/>
                  </a:lnTo>
                  <a:lnTo>
                    <a:pt x="0" y="819901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9" t="823" r="327" b="447"/>
          <a:stretch>
            <a:fillRect/>
          </a:stretch>
        </p:blipFill>
        <p:spPr>
          <a:xfrm>
            <a:off x="1604493" y="2739041"/>
            <a:ext cx="14435565" cy="73156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2000" y="200024"/>
            <a:ext cx="7346530" cy="202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55"/>
              </a:lnSpc>
              <a:spcBef>
                <a:spcPct val="0"/>
              </a:spcBef>
            </a:pPr>
            <a:r>
              <a:rPr lang="en-US" sz="5825" b="1" dirty="0">
                <a:solidFill>
                  <a:srgbClr val="465A93"/>
                </a:solidFill>
                <a:latin typeface="UTM American Sans"/>
              </a:rPr>
              <a:t>BIỂU ĐỒ PHÂN CẤP CHỨC NĂNG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7592" y="378457"/>
            <a:ext cx="12872816" cy="86475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6405" y="9163050"/>
            <a:ext cx="11405142" cy="8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30"/>
              </a:lnSpc>
              <a:spcBef>
                <a:spcPct val="0"/>
              </a:spcBef>
            </a:pPr>
            <a:r>
              <a:rPr lang="en-US" sz="48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SƠ ĐỒ USE CASE ĐĂNG NHẬP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76405" y="234120"/>
            <a:ext cx="12949501" cy="8883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6404" y="9163050"/>
            <a:ext cx="1277319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930"/>
              </a:lnSpc>
              <a:spcBef>
                <a:spcPct val="0"/>
              </a:spcBef>
            </a:pPr>
            <a:r>
              <a:rPr lang="en-US" sz="4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SƠ ĐỒ USE CASE CHỨC </a:t>
            </a:r>
            <a:r>
              <a:rPr lang="vi-VN" sz="4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NĂNG( TỔNG QUÁT)</a:t>
            </a:r>
            <a:endParaRPr lang="en-US" sz="4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7592" y="282011"/>
            <a:ext cx="13006244" cy="87440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6405" y="9163050"/>
            <a:ext cx="11405142" cy="80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30"/>
              </a:lnSpc>
              <a:spcBef>
                <a:spcPct val="0"/>
              </a:spcBef>
            </a:pPr>
            <a:r>
              <a:rPr lang="en-US" sz="44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SƠ ĐỒ USE CASE </a:t>
            </a:r>
            <a:r>
              <a:rPr lang="vi-VN" sz="44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DANH MỤC</a:t>
            </a:r>
            <a:endParaRPr lang="en-US" sz="4400" b="1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7592" y="306893"/>
            <a:ext cx="13192407" cy="87191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6405" y="9163050"/>
            <a:ext cx="11405142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30"/>
              </a:lnSpc>
              <a:spcBef>
                <a:spcPct val="0"/>
              </a:spcBef>
            </a:pPr>
            <a:r>
              <a:rPr lang="en-US" sz="5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SƠ ĐỒ USE CASE </a:t>
            </a:r>
            <a:r>
              <a:rPr lang="vi-VN" sz="4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(Body)"/>
              </a:rPr>
              <a:t>NGHIỆP VỤ</a:t>
            </a:r>
            <a:endParaRPr 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Calibri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4600" y="195091"/>
            <a:ext cx="12725400" cy="87689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74729" y="9105900"/>
            <a:ext cx="11405142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30"/>
              </a:lnSpc>
              <a:spcBef>
                <a:spcPct val="0"/>
              </a:spcBef>
            </a:pPr>
            <a:r>
              <a:rPr lang="en-US" sz="5400" b="1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SƠ ĐỒ USE CASE </a:t>
            </a:r>
            <a:r>
              <a:rPr lang="vi-VN" sz="48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 (Body)"/>
              </a:rPr>
              <a:t>THỐNG KÊ</a:t>
            </a:r>
            <a:endParaRPr lang="en-US" sz="4800" b="1" i="1" dirty="0">
              <a:solidFill>
                <a:schemeClr val="accent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08483" y="231677"/>
            <a:ext cx="13271035" cy="87279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6405" y="9163050"/>
            <a:ext cx="11405142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930"/>
              </a:lnSpc>
              <a:spcBef>
                <a:spcPct val="0"/>
              </a:spcBef>
            </a:pPr>
            <a:r>
              <a:rPr lang="en-US" sz="5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SƠ ĐỒ USE CASE</a:t>
            </a:r>
            <a:r>
              <a:rPr lang="vi-VN" sz="5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vi-VN" sz="4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 (Body)"/>
              </a:rPr>
              <a:t>TÌM KIẾM</a:t>
            </a:r>
            <a:endParaRPr lang="en-US" sz="4800" b="1" i="1" dirty="0">
              <a:solidFill>
                <a:schemeClr val="tx2">
                  <a:lumMod val="60000"/>
                  <a:lumOff val="40000"/>
                </a:schemeClr>
              </a:solidFill>
              <a:latin typeface="Calibri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/>
        </p:nvSpPr>
        <p:spPr>
          <a:xfrm>
            <a:off x="-4589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grpSp>
        <p:nvGrpSpPr>
          <p:cNvPr id="2" name="Group 2"/>
          <p:cNvGrpSpPr/>
          <p:nvPr/>
        </p:nvGrpSpPr>
        <p:grpSpPr>
          <a:xfrm>
            <a:off x="9820644" y="2745409"/>
            <a:ext cx="7771287" cy="927886"/>
            <a:chOff x="0" y="0"/>
            <a:chExt cx="10361716" cy="123718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61716" cy="1237181"/>
            </a:xfrm>
            <a:prstGeom prst="rect">
              <a:avLst/>
            </a:prstGeom>
            <a:solidFill>
              <a:srgbClr val="465A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03268" y="273449"/>
              <a:ext cx="9355180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15579" lvl="1" algn="just">
                <a:lnSpc>
                  <a:spcPts val="3800"/>
                </a:lnSpc>
              </a:pPr>
              <a:r>
                <a:rPr lang="vi-VN" sz="4000" b="1" spc="146" dirty="0">
                  <a:solidFill>
                    <a:srgbClr val="FACAC2"/>
                  </a:solidFill>
                  <a:latin typeface="Muli Regular Bold"/>
                </a:rPr>
                <a:t>1.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 Bold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 Bold"/>
                </a:rPr>
                <a:t>Thực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 Bold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 Bold"/>
                </a:rPr>
                <a:t>thể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 Bold"/>
                </a:rPr>
                <a:t> MONHOC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974" y="1028700"/>
            <a:ext cx="7427026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 i="1" spc="219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THỰC THỂ CỦA MÔ HÌNH CDM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86716" y="4648917"/>
            <a:ext cx="6637872" cy="365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Gồm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các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MaMH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TenMH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STC</a:t>
            </a:r>
          </a:p>
          <a:p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khóa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MaMH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endParaRPr lang="en-US" sz="3000" spc="30" dirty="0">
              <a:solidFill>
                <a:srgbClr val="465A93"/>
              </a:solidFill>
              <a:latin typeface="Muli Extr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11E1D-268E-1345-EB20-E22DDDFC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4" y="4648917"/>
            <a:ext cx="9817100" cy="4275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628900"/>
            <a:ext cx="3276599" cy="374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314"/>
              </a:lnSpc>
              <a:spcBef>
                <a:spcPct val="0"/>
              </a:spcBef>
            </a:pPr>
            <a:r>
              <a:rPr lang="en-US" sz="5225" dirty="0">
                <a:solidFill>
                  <a:srgbClr val="465A93"/>
                </a:solidFill>
                <a:latin typeface="Muli Bold Bold"/>
              </a:rPr>
              <a:t>DANH SÁCH THÀNH VIÊN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0" y="2171700"/>
            <a:ext cx="14401800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sz="5400" b="1" dirty="0">
                <a:solidFill>
                  <a:schemeClr val="bg2">
                    <a:lumMod val="25000"/>
                  </a:schemeClr>
                </a:solidFill>
                <a:latin typeface="UTM Avo"/>
              </a:rPr>
              <a:t>Phạm Thị Minh Châu_46.01.104.016</a:t>
            </a:r>
          </a:p>
          <a:p>
            <a:pPr marL="685800" indent="-6858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sz="5400" b="1" dirty="0">
                <a:solidFill>
                  <a:schemeClr val="bg2">
                    <a:lumMod val="25000"/>
                  </a:schemeClr>
                </a:solidFill>
                <a:latin typeface="UTM Avo"/>
              </a:rPr>
              <a:t>Hoàng Thị Xuân Duyên_46.01.104.042</a:t>
            </a:r>
          </a:p>
          <a:p>
            <a:pPr marL="685800" indent="-6858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sz="5400" b="1" dirty="0">
                <a:solidFill>
                  <a:schemeClr val="bg2">
                    <a:lumMod val="25000"/>
                  </a:schemeClr>
                </a:solidFill>
                <a:latin typeface="UTM Avo"/>
              </a:rPr>
              <a:t>Chu Thị Thái Hiền_46.01.104.052</a:t>
            </a:r>
          </a:p>
          <a:p>
            <a:pPr marL="685800" indent="-6858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sz="5400" b="1" dirty="0">
                <a:solidFill>
                  <a:schemeClr val="bg2">
                    <a:lumMod val="25000"/>
                  </a:schemeClr>
                </a:solidFill>
                <a:latin typeface="UTM Avo"/>
              </a:rPr>
              <a:t>Trần Thị Hải Yến_46.01.104.226</a:t>
            </a:r>
          </a:p>
          <a:p>
            <a:pPr lvl="0" algn="l">
              <a:lnSpc>
                <a:spcPct val="150000"/>
              </a:lnSpc>
              <a:spcBef>
                <a:spcPct val="0"/>
              </a:spcBef>
            </a:pPr>
            <a:endParaRPr lang="en-US" sz="5400" b="1" dirty="0">
              <a:solidFill>
                <a:srgbClr val="000000"/>
              </a:solidFill>
              <a:latin typeface="UTM A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/>
        </p:nvSpPr>
        <p:spPr>
          <a:xfrm>
            <a:off x="-4589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grpSp>
        <p:nvGrpSpPr>
          <p:cNvPr id="2" name="Group 2"/>
          <p:cNvGrpSpPr/>
          <p:nvPr/>
        </p:nvGrpSpPr>
        <p:grpSpPr>
          <a:xfrm>
            <a:off x="9525000" y="1965665"/>
            <a:ext cx="7771287" cy="924483"/>
            <a:chOff x="0" y="0"/>
            <a:chExt cx="10361716" cy="123264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61716" cy="1232644"/>
            </a:xfrm>
            <a:prstGeom prst="rect">
              <a:avLst/>
            </a:prstGeom>
            <a:solidFill>
              <a:srgbClr val="465A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03268" y="273449"/>
              <a:ext cx="935518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00"/>
                </a:lnSpc>
              </a:pP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2.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Thực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thể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DIEM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6974" y="1028700"/>
            <a:ext cx="7427026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 i="1" spc="219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THỰC THỂ CỦA MÔ HÌNH CDM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20009" y="3443001"/>
            <a:ext cx="6637872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Gồm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các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MaPD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Hoc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Ky</a:t>
            </a:r>
            <a:endParaRPr lang="vi-VN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Monhoc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GiuaHP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CuoiHP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khóa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 </a:t>
            </a: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MaPD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endParaRPr lang="en-US" sz="3000" spc="30" dirty="0">
              <a:solidFill>
                <a:srgbClr val="465A93"/>
              </a:solidFill>
              <a:latin typeface="Muli Extra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C9C318-9459-EFA5-C273-ADB5EE64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9" y="4624387"/>
            <a:ext cx="8244616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/>
        </p:nvSpPr>
        <p:spPr>
          <a:xfrm>
            <a:off x="-4589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grpSp>
        <p:nvGrpSpPr>
          <p:cNvPr id="2" name="Group 2"/>
          <p:cNvGrpSpPr/>
          <p:nvPr/>
        </p:nvGrpSpPr>
        <p:grpSpPr>
          <a:xfrm>
            <a:off x="9786666" y="2520147"/>
            <a:ext cx="7771287" cy="924483"/>
            <a:chOff x="0" y="0"/>
            <a:chExt cx="10361716" cy="123264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61716" cy="1232644"/>
            </a:xfrm>
            <a:prstGeom prst="rect">
              <a:avLst/>
            </a:prstGeom>
            <a:solidFill>
              <a:srgbClr val="465A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03268" y="273449"/>
              <a:ext cx="935518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00"/>
                </a:lnSpc>
              </a:pP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3.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Thực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thể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SINHVIEN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974" y="1092751"/>
            <a:ext cx="7427026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 i="1" spc="219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THỰC THỂ CỦA MÔ HÌNH CDM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0081" y="3944271"/>
            <a:ext cx="6637872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Gồm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các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MaSV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HoTen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GioiTinh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DiaChi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vi-VN" sz="4000" b="1" spc="30" dirty="0">
                <a:solidFill>
                  <a:srgbClr val="465A93"/>
                </a:solidFill>
                <a:latin typeface="Muli Extra Light"/>
              </a:rPr>
              <a:t>SDT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khóa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MaSV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endParaRPr lang="en-US" sz="3000" spc="30" dirty="0">
              <a:solidFill>
                <a:srgbClr val="465A93"/>
              </a:solidFill>
              <a:latin typeface="Muli Extra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4F94C8-CDAF-1FEC-2BE8-C273A0E6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7" y="4728594"/>
            <a:ext cx="9238264" cy="491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/>
        </p:nvSpPr>
        <p:spPr>
          <a:xfrm>
            <a:off x="-4589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grpSp>
        <p:nvGrpSpPr>
          <p:cNvPr id="2" name="Group 2"/>
          <p:cNvGrpSpPr/>
          <p:nvPr/>
        </p:nvGrpSpPr>
        <p:grpSpPr>
          <a:xfrm>
            <a:off x="9525000" y="2833331"/>
            <a:ext cx="7771287" cy="924483"/>
            <a:chOff x="0" y="0"/>
            <a:chExt cx="10361716" cy="123264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61716" cy="1232644"/>
            </a:xfrm>
            <a:prstGeom prst="rect">
              <a:avLst/>
            </a:prstGeom>
            <a:solidFill>
              <a:srgbClr val="465A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03268" y="273449"/>
              <a:ext cx="935518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00"/>
                </a:lnSpc>
              </a:pP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4.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Thực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thể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KYHOC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974" y="1006016"/>
            <a:ext cx="7427026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 i="1" spc="219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THỰC THỂ CỦA MÔ HÌNH CDM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0084" y="5145703"/>
            <a:ext cx="6637872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Gồm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các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Ky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NamHoc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khóa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Ky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endParaRPr lang="en-US" sz="3000" spc="30" dirty="0">
              <a:solidFill>
                <a:srgbClr val="465A93"/>
              </a:solidFill>
              <a:latin typeface="Muli Extra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2AE4C8-1644-EA42-0E9F-88CDC7DA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2" y="5143500"/>
            <a:ext cx="94869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/>
        </p:nvSpPr>
        <p:spPr>
          <a:xfrm>
            <a:off x="-4589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grpSp>
        <p:nvGrpSpPr>
          <p:cNvPr id="2" name="Group 2"/>
          <p:cNvGrpSpPr/>
          <p:nvPr/>
        </p:nvGrpSpPr>
        <p:grpSpPr>
          <a:xfrm>
            <a:off x="10085325" y="2663366"/>
            <a:ext cx="7771287" cy="924483"/>
            <a:chOff x="0" y="0"/>
            <a:chExt cx="10361716" cy="123264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61716" cy="1232644"/>
            </a:xfrm>
            <a:prstGeom prst="rect">
              <a:avLst/>
            </a:prstGeom>
            <a:solidFill>
              <a:srgbClr val="465A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03268" y="273449"/>
              <a:ext cx="935518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00"/>
                </a:lnSpc>
              </a:pP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5.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Thực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thể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LOPHOC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974" y="1006016"/>
            <a:ext cx="7427026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 i="1" spc="219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THỰC THỂ CỦA MÔ HÌNH CDM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18740" y="4234991"/>
            <a:ext cx="6637872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Gồm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các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MaLop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TenLop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GVCN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Khoa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MaKhoa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khóa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MaLop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endParaRPr lang="en-US" sz="3000" spc="30" dirty="0">
              <a:solidFill>
                <a:srgbClr val="465A93"/>
              </a:solidFill>
              <a:latin typeface="Muli Extra Ligh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1159F5-5371-B6CD-42C2-57B0BAF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" y="4525803"/>
            <a:ext cx="10204792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/>
        </p:nvSpPr>
        <p:spPr>
          <a:xfrm>
            <a:off x="-4589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grpSp>
        <p:nvGrpSpPr>
          <p:cNvPr id="2" name="Group 2"/>
          <p:cNvGrpSpPr/>
          <p:nvPr/>
        </p:nvGrpSpPr>
        <p:grpSpPr>
          <a:xfrm>
            <a:off x="10052141" y="2663366"/>
            <a:ext cx="7771287" cy="924483"/>
            <a:chOff x="0" y="0"/>
            <a:chExt cx="10361716" cy="123264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361716" cy="1232644"/>
            </a:xfrm>
            <a:prstGeom prst="rect">
              <a:avLst/>
            </a:prstGeom>
            <a:solidFill>
              <a:srgbClr val="465A9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03268" y="273449"/>
              <a:ext cx="935518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800"/>
                </a:lnSpc>
              </a:pP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6.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Thực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</a:t>
              </a:r>
              <a:r>
                <a:rPr lang="en-US" sz="4000" b="1" spc="146" dirty="0" err="1">
                  <a:solidFill>
                    <a:srgbClr val="FACAC2"/>
                  </a:solidFill>
                  <a:latin typeface="Muli Regular"/>
                </a:rPr>
                <a:t>thể</a:t>
              </a:r>
              <a:r>
                <a:rPr lang="en-US" sz="4000" b="1" spc="146" dirty="0">
                  <a:solidFill>
                    <a:srgbClr val="FACAC2"/>
                  </a:solidFill>
                  <a:latin typeface="Muli Regular"/>
                </a:rPr>
                <a:t> KHOAHOC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974" y="1006016"/>
            <a:ext cx="7427026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 i="1" spc="219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THỰC THỂ CỦA MÔ HÌNH CDM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85556" y="4856388"/>
            <a:ext cx="6637872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Gồm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các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</a:t>
            </a: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MaKhoa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NienKhoa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Thuộc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tính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khóa</a:t>
            </a:r>
            <a:r>
              <a:rPr lang="en-US" sz="4000" b="1" spc="30" dirty="0">
                <a:solidFill>
                  <a:srgbClr val="465A93"/>
                </a:solidFill>
                <a:latin typeface="Muli Extra Light"/>
              </a:rPr>
              <a:t>: </a:t>
            </a:r>
            <a:r>
              <a:rPr lang="en-US" sz="4000" b="1" spc="30" dirty="0" err="1">
                <a:solidFill>
                  <a:srgbClr val="465A93"/>
                </a:solidFill>
                <a:latin typeface="Muli Extra Light"/>
              </a:rPr>
              <a:t>MaKhoa</a:t>
            </a:r>
            <a:endParaRPr lang="en-US" sz="4000" b="1" spc="30" dirty="0">
              <a:solidFill>
                <a:srgbClr val="465A93"/>
              </a:solidFill>
              <a:latin typeface="Muli Extra Light"/>
            </a:endParaRPr>
          </a:p>
          <a:p>
            <a:pPr>
              <a:lnSpc>
                <a:spcPts val="4500"/>
              </a:lnSpc>
            </a:pPr>
            <a:endParaRPr lang="en-US" sz="3000" spc="30" dirty="0">
              <a:solidFill>
                <a:srgbClr val="465A93"/>
              </a:solidFill>
              <a:latin typeface="Muli Extra Ligh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E4A89B-0ECB-7C68-41B3-E8803EEA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3" y="5001593"/>
            <a:ext cx="10173832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</p:sp>
      <p:sp>
        <p:nvSpPr>
          <p:cNvPr id="2" name="TextBox 2"/>
          <p:cNvSpPr txBox="1"/>
          <p:nvPr/>
        </p:nvSpPr>
        <p:spPr>
          <a:xfrm>
            <a:off x="-2057400" y="-392474"/>
            <a:ext cx="9334500" cy="1351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4400" dirty="0" err="1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</a:t>
            </a:r>
            <a:r>
              <a:rPr lang="en-US" sz="44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4400" dirty="0" err="1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hình</a:t>
            </a:r>
            <a:r>
              <a:rPr lang="en-US" sz="44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CDM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9DF9B545-57F7-A6D9-7CBA-AF11B1D7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0" y="958793"/>
            <a:ext cx="16383000" cy="924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-419100"/>
            <a:ext cx="7795260" cy="1368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ctr">
              <a:lnSpc>
                <a:spcPts val="12599"/>
              </a:lnSpc>
              <a:spcBef>
                <a:spcPct val="0"/>
              </a:spcBef>
            </a:pPr>
            <a:r>
              <a:rPr lang="vi-VN" sz="5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Ánh xạ thực thể</a:t>
            </a:r>
            <a:endParaRPr lang="en-US" sz="5400" dirty="0">
              <a:solidFill>
                <a:schemeClr val="accent2">
                  <a:lumMod val="40000"/>
                  <a:lumOff val="6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8229600" y="2400300"/>
            <a:ext cx="3581400" cy="175260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1002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229600" y="6134100"/>
            <a:ext cx="3581400" cy="175260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1002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5EC9B4-C5B7-A6C4-5E5F-06D9108C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7" y="1833099"/>
            <a:ext cx="6976465" cy="331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5B6636D-90A6-3353-0C7E-39EE6530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6" y="5653806"/>
            <a:ext cx="7024225" cy="368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0BCC302A-51FD-341E-8F43-CB060AB3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1808251"/>
            <a:ext cx="6126836" cy="315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70BA2AD-C20F-4241-B76A-2ABD93673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688" y="5557568"/>
            <a:ext cx="5261459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5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-419100"/>
            <a:ext cx="7795260" cy="1368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ctr">
              <a:lnSpc>
                <a:spcPts val="12599"/>
              </a:lnSpc>
              <a:spcBef>
                <a:spcPct val="0"/>
              </a:spcBef>
            </a:pPr>
            <a:r>
              <a:rPr lang="vi-VN" sz="5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Ánh xạ thực thể</a:t>
            </a:r>
            <a:endParaRPr lang="en-US" sz="5400" dirty="0">
              <a:solidFill>
                <a:schemeClr val="accent2">
                  <a:lumMod val="40000"/>
                  <a:lumOff val="6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8458200" y="2514039"/>
            <a:ext cx="3581400" cy="175260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1002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458200" y="6057900"/>
            <a:ext cx="3581400" cy="175260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1002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1A2D03A-676C-5A16-CD35-96FB556A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96465"/>
            <a:ext cx="6144677" cy="327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7A1B550B-7706-8E0E-7011-109EBC9D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605989"/>
            <a:ext cx="6681179" cy="276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9C8A901-0D46-BFAD-E45B-FD8B2C82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160" y="1587731"/>
            <a:ext cx="4799045" cy="355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00505D74-6B23-1FD6-647D-D23BF054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159" y="5696867"/>
            <a:ext cx="5636823" cy="261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-419100"/>
            <a:ext cx="7795260" cy="1368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ctr">
              <a:lnSpc>
                <a:spcPts val="12599"/>
              </a:lnSpc>
              <a:spcBef>
                <a:spcPct val="0"/>
              </a:spcBef>
            </a:pPr>
            <a:r>
              <a:rPr lang="vi-VN" sz="5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Ánh xạ thực thể</a:t>
            </a:r>
            <a:endParaRPr lang="en-US" sz="5400" dirty="0">
              <a:solidFill>
                <a:schemeClr val="accent2">
                  <a:lumMod val="40000"/>
                  <a:lumOff val="6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8191500" y="2354681"/>
            <a:ext cx="3581400" cy="175260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1002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227060" y="5905500"/>
            <a:ext cx="3581400" cy="175260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1002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F9B9F3-C495-91CF-7113-213A19971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4" y="1591302"/>
            <a:ext cx="7342791" cy="327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F8733CF0-DC86-F3C5-5652-2A9C2B72D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4" y="5512352"/>
            <a:ext cx="7342791" cy="318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F0EC8DA-4E82-F718-DE55-D1CB02334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920" y="1591302"/>
            <a:ext cx="5974022" cy="327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BBB25352-7052-DDF3-479C-056527970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920" y="5627250"/>
            <a:ext cx="5680246" cy="306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5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-419100"/>
            <a:ext cx="7795260" cy="1368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ctr">
              <a:lnSpc>
                <a:spcPts val="12599"/>
              </a:lnSpc>
              <a:spcBef>
                <a:spcPct val="0"/>
              </a:spcBef>
            </a:pPr>
            <a:r>
              <a:rPr lang="vi-VN" sz="5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 Hình PDM</a:t>
            </a:r>
            <a:endParaRPr lang="en-US" sz="5400" dirty="0">
              <a:solidFill>
                <a:schemeClr val="accent2">
                  <a:lumMod val="40000"/>
                  <a:lumOff val="6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296FCD7-30BD-2B7C-6C58-3A015E44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53072"/>
            <a:ext cx="15621000" cy="910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4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2857500"/>
            <a:ext cx="3276599" cy="460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>
              <a:lnSpc>
                <a:spcPts val="731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225" dirty="0">
                <a:solidFill>
                  <a:srgbClr val="465A93"/>
                </a:solidFill>
                <a:latin typeface="Muli Bold Bold"/>
              </a:rPr>
              <a:t>BẢNG PHÂN  CÔNG NHIỆM VỤ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28370"/>
              </p:ext>
            </p:extLst>
          </p:nvPr>
        </p:nvGraphicFramePr>
        <p:xfrm>
          <a:off x="2743201" y="138245"/>
          <a:ext cx="15163799" cy="9958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1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54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STT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Họ và tên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MSSV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Nhiệm vụ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Mức độ hoàn thành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Phạm Thị Minh Châu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46.01.104.016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Thiết kế sơ đồ Use case, tham gia làm báo cáo, tìm code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Hoàn thành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100%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89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2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Hoàng Thị Xuân Duyên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46.01.104.042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Khảo sát nghiệp vụ, tham gia làm </a:t>
                      </a:r>
                      <a:r>
                        <a:rPr lang="vi-VN" sz="2800">
                          <a:effectLst/>
                        </a:rPr>
                        <a:t>báo cáo, thuyết trình.</a:t>
                      </a:r>
                      <a:endParaRPr lang="en-US" sz="2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Hoàn thành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8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100%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9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3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Chu Thị Thái Hiền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46.01.104.052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Thiết kế mô hình CDM, PDM, tham gia làm </a:t>
                      </a:r>
                      <a:r>
                        <a:rPr lang="vi-VN" sz="2800">
                          <a:effectLst/>
                        </a:rPr>
                        <a:t>báo cáo, </a:t>
                      </a:r>
                      <a:r>
                        <a:rPr lang="vi-VN" sz="2800" dirty="0">
                          <a:effectLst/>
                        </a:rPr>
                        <a:t>t</a:t>
                      </a:r>
                      <a:r>
                        <a:rPr lang="vi-VN" sz="2800">
                          <a:effectLst/>
                        </a:rPr>
                        <a:t>ìm code 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Hoàn thành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8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100%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2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4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Trần Thị Hải Yến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>
                          <a:effectLst/>
                        </a:rPr>
                        <a:t>46.01.104.226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Thiết kế giao </a:t>
                      </a:r>
                      <a:r>
                        <a:rPr lang="vi-VN" sz="2800">
                          <a:effectLst/>
                        </a:rPr>
                        <a:t>diện, làm ppt, tham </a:t>
                      </a:r>
                      <a:r>
                        <a:rPr lang="vi-VN" sz="2800" dirty="0">
                          <a:effectLst/>
                        </a:rPr>
                        <a:t>gia làm báo cáo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2800" dirty="0">
                          <a:effectLst/>
                        </a:rPr>
                        <a:t>Hoàn thành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8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100%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2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extBox 2"/>
          <p:cNvSpPr txBox="1"/>
          <p:nvPr/>
        </p:nvSpPr>
        <p:spPr>
          <a:xfrm>
            <a:off x="2697310" y="250591"/>
            <a:ext cx="128016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60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THIẾT KẾ GIAO DIỆN PHẦN MỀM</a:t>
            </a:r>
            <a:endParaRPr lang="en-US" sz="60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2840" y="3590292"/>
            <a:ext cx="51409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48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Giao diện Đăng nhập</a:t>
            </a:r>
            <a:endParaRPr lang="en-US" sz="48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5200" y="3613786"/>
            <a:ext cx="4800600" cy="305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48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Giao diện Chức năng</a:t>
            </a:r>
            <a:endParaRPr lang="en-US" sz="48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65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304800" y="-71484"/>
            <a:ext cx="84175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48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Giao diện Đăng nhập</a:t>
            </a:r>
            <a:endParaRPr lang="en-US" sz="48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7" name="Picture 15" descr="Description: Diagram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8"/>
          <a:stretch>
            <a:fillRect/>
          </a:stretch>
        </p:blipFill>
        <p:spPr bwMode="auto">
          <a:xfrm>
            <a:off x="10896600" y="1028700"/>
            <a:ext cx="6543039" cy="839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201BE9-9DEA-1F55-14F8-95C99F1E8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19343"/>
            <a:ext cx="9308166" cy="58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89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304800" y="-71484"/>
            <a:ext cx="84175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48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Giao diện Chức năng</a:t>
            </a:r>
            <a:endParaRPr lang="en-US" sz="48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3980" y="7595547"/>
            <a:ext cx="9829800" cy="13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32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Giao diện Trang chủ - Chức năng</a:t>
            </a:r>
            <a:endParaRPr lang="en-US" sz="32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A0406-2660-D56D-BF47-0955DA4891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85900"/>
            <a:ext cx="10731559" cy="6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5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304800" y="-71484"/>
            <a:ext cx="84175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48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Giao diện Chức năng</a:t>
            </a:r>
            <a:endParaRPr lang="en-US" sz="48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16D79-379C-5351-441F-EB9088D08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09700"/>
            <a:ext cx="134112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3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304800" y="-71484"/>
            <a:ext cx="84175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vi-VN" sz="4800" dirty="0">
                <a:solidFill>
                  <a:srgbClr val="465A9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Giao diện Chức năng</a:t>
            </a:r>
            <a:endParaRPr lang="en-US" sz="4800" dirty="0">
              <a:solidFill>
                <a:srgbClr val="465A93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862C1-716A-ECFE-A2FB-E13E73B13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05" y="1409700"/>
            <a:ext cx="13418990" cy="83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1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B696C7BF-7A69-5862-3FF0-689C69C45D0E}"/>
              </a:ext>
            </a:extLst>
          </p:cNvPr>
          <p:cNvSpPr/>
          <p:nvPr/>
        </p:nvSpPr>
        <p:spPr>
          <a:xfrm>
            <a:off x="-91780" y="0"/>
            <a:ext cx="18379780" cy="10287000"/>
          </a:xfrm>
          <a:prstGeom prst="rect">
            <a:avLst/>
          </a:prstGeom>
          <a:solidFill>
            <a:srgbClr val="FACAC2"/>
          </a:solidFill>
        </p:spPr>
        <p:txBody>
          <a:bodyPr/>
          <a:lstStyle/>
          <a:p>
            <a:pPr marL="45720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5122" name="Picture 18" descr="Description: Diagram&#10;&#10;Description automatically generated">
            <a:extLst>
              <a:ext uri="{FF2B5EF4-FFF2-40B4-BE49-F238E27FC236}">
                <a16:creationId xmlns:a16="http://schemas.microsoft.com/office/drawing/2014/main" id="{6D01F14E-0F66-A06F-3153-D0D96F689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71" y="354274"/>
            <a:ext cx="9525000" cy="957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6A90C-CDBE-2B3D-2C96-583139C4E579}"/>
              </a:ext>
            </a:extLst>
          </p:cNvPr>
          <p:cNvSpPr txBox="1"/>
          <p:nvPr/>
        </p:nvSpPr>
        <p:spPr>
          <a:xfrm>
            <a:off x="1219200" y="30861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>
                <a:latin typeface="+mj-lt"/>
              </a:rPr>
              <a:t>Sơ đồ hoạt động thống kê</a:t>
            </a:r>
            <a:endParaRPr lang="en-US" sz="5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96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/>
          <p:cNvSpPr/>
          <p:nvPr/>
        </p:nvSpPr>
        <p:spPr>
          <a:xfrm>
            <a:off x="-119950" y="10160"/>
            <a:ext cx="18407950" cy="10287000"/>
          </a:xfrm>
          <a:prstGeom prst="rect">
            <a:avLst/>
          </a:prstGeom>
          <a:solidFill>
            <a:srgbClr val="D8EDE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9765" y="2518648"/>
            <a:ext cx="17602200" cy="448770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vi-VN" sz="5400" b="1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Cảm </a:t>
            </a:r>
            <a:r>
              <a:rPr lang="vi-VN" sz="5400" b="1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ơn Thầy đã </a:t>
            </a:r>
            <a:r>
              <a:rPr lang="vi-VN" sz="5400" b="1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lắng nghe</a:t>
            </a:r>
            <a:endParaRPr lang="en-US" sz="5400" b="1" dirty="0">
              <a:ln w="9525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.VnAristot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2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" y="0"/>
            <a:ext cx="10205887" cy="10287000"/>
            <a:chOff x="0" y="0"/>
            <a:chExt cx="3452362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52362" cy="3479800"/>
            </a:xfrm>
            <a:custGeom>
              <a:avLst/>
              <a:gdLst/>
              <a:ahLst/>
              <a:cxnLst/>
              <a:rect l="l" t="t" r="r" b="b"/>
              <a:pathLst>
                <a:path w="3452362" h="3479800">
                  <a:moveTo>
                    <a:pt x="0" y="0"/>
                  </a:moveTo>
                  <a:lnTo>
                    <a:pt x="3452362" y="0"/>
                  </a:lnTo>
                  <a:lnTo>
                    <a:pt x="3452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34" t="846" r="1141" b="846"/>
          <a:stretch>
            <a:fillRect/>
          </a:stretch>
        </p:blipFill>
        <p:spPr>
          <a:xfrm>
            <a:off x="476243" y="1257300"/>
            <a:ext cx="9253399" cy="66584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728464" y="537845"/>
            <a:ext cx="6005211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14"/>
              </a:lnSpc>
              <a:spcBef>
                <a:spcPct val="0"/>
              </a:spcBef>
            </a:pPr>
            <a:r>
              <a:rPr lang="en-US" sz="5225" dirty="0">
                <a:solidFill>
                  <a:srgbClr val="465A93"/>
                </a:solidFill>
                <a:latin typeface="Muli Bold Bold Italics"/>
              </a:rPr>
              <a:t>KHẢO SÁT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9000" y="1883280"/>
            <a:ext cx="6163545" cy="652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3"/>
              </a:lnSpc>
              <a:spcBef>
                <a:spcPct val="0"/>
              </a:spcBef>
            </a:pP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Các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khâu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trong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công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tác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quản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lý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điểm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sinh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viên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ở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một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số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khoa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,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trường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đại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học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còn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mang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nặng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tính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thủ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công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.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Mô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hình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hoạt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động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của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hệ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thống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quản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lý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điểm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mô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tả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một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cách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chung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nhất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qua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sơ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đồ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 </a:t>
            </a:r>
            <a:r>
              <a:rPr lang="en-US" sz="4059" dirty="0" err="1">
                <a:solidFill>
                  <a:srgbClr val="465A93"/>
                </a:solidFill>
                <a:latin typeface="Muli Bold"/>
              </a:rPr>
              <a:t>sau</a:t>
            </a:r>
            <a:r>
              <a:rPr lang="en-US" sz="4059" dirty="0">
                <a:solidFill>
                  <a:srgbClr val="465A93"/>
                </a:solidFill>
                <a:latin typeface="Muli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347" y="8266273"/>
            <a:ext cx="36011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465A93"/>
                </a:solidFill>
                <a:latin typeface="Muli Bold Bold"/>
              </a:rPr>
              <a:t>Quy</a:t>
            </a:r>
            <a:r>
              <a:rPr lang="en-US" sz="2799" dirty="0">
                <a:solidFill>
                  <a:srgbClr val="465A93"/>
                </a:solidFill>
                <a:latin typeface="Muli Bold Bold"/>
              </a:rPr>
              <a:t> </a:t>
            </a:r>
            <a:r>
              <a:rPr lang="en-US" sz="2799" dirty="0" err="1">
                <a:solidFill>
                  <a:srgbClr val="465A93"/>
                </a:solidFill>
                <a:latin typeface="Muli Bold Bold"/>
              </a:rPr>
              <a:t>trình</a:t>
            </a:r>
            <a:r>
              <a:rPr lang="en-US" sz="2799" dirty="0">
                <a:solidFill>
                  <a:srgbClr val="465A93"/>
                </a:solidFill>
                <a:latin typeface="Muli Bold Bold"/>
              </a:rPr>
              <a:t> </a:t>
            </a:r>
            <a:r>
              <a:rPr lang="en-US" sz="2799" dirty="0" err="1">
                <a:solidFill>
                  <a:srgbClr val="465A93"/>
                </a:solidFill>
                <a:latin typeface="Muli Bold Bold"/>
              </a:rPr>
              <a:t>chấm</a:t>
            </a:r>
            <a:r>
              <a:rPr lang="en-US" sz="2799" dirty="0">
                <a:solidFill>
                  <a:srgbClr val="465A93"/>
                </a:solidFill>
                <a:latin typeface="Muli Bold Bold"/>
              </a:rPr>
              <a:t> </a:t>
            </a:r>
            <a:r>
              <a:rPr lang="en-US" sz="2799" dirty="0" err="1">
                <a:solidFill>
                  <a:srgbClr val="465A93"/>
                </a:solidFill>
                <a:latin typeface="Muli Bold Bold"/>
              </a:rPr>
              <a:t>điểm</a:t>
            </a:r>
            <a:endParaRPr lang="en-US" sz="2799" dirty="0">
              <a:solidFill>
                <a:srgbClr val="465A93"/>
              </a:solidFill>
              <a:latin typeface="Muli Bold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B40EB-B3E1-F6DF-EB2F-322750F6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05" y="1360805"/>
            <a:ext cx="4395673" cy="6658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7"/>
          <p:cNvSpPr txBox="1"/>
          <p:nvPr/>
        </p:nvSpPr>
        <p:spPr>
          <a:xfrm>
            <a:off x="2677414" y="8267254"/>
            <a:ext cx="485105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465A93"/>
                </a:solidFill>
                <a:latin typeface="Muli Bold Bold"/>
              </a:rPr>
              <a:t>Quy</a:t>
            </a:r>
            <a:r>
              <a:rPr lang="en-US" sz="2799" dirty="0">
                <a:solidFill>
                  <a:srgbClr val="465A93"/>
                </a:solidFill>
                <a:latin typeface="Muli Bold Bold"/>
              </a:rPr>
              <a:t> </a:t>
            </a:r>
            <a:r>
              <a:rPr lang="en-US" sz="2799" dirty="0" err="1">
                <a:solidFill>
                  <a:srgbClr val="465A93"/>
                </a:solidFill>
                <a:latin typeface="Muli Bold Bold"/>
              </a:rPr>
              <a:t>trình</a:t>
            </a:r>
            <a:r>
              <a:rPr lang="en-US" sz="2799" dirty="0">
                <a:solidFill>
                  <a:srgbClr val="465A93"/>
                </a:solidFill>
                <a:latin typeface="Muli Bold Bold"/>
              </a:rPr>
              <a:t> </a:t>
            </a:r>
            <a:r>
              <a:rPr lang="vi-VN" sz="2799" dirty="0">
                <a:solidFill>
                  <a:srgbClr val="465A93"/>
                </a:solidFill>
                <a:latin typeface="Muli Bold Bold"/>
              </a:rPr>
              <a:t>thống kê điểm số</a:t>
            </a:r>
            <a:endParaRPr lang="en-US" sz="2799" dirty="0">
              <a:solidFill>
                <a:srgbClr val="465A93"/>
              </a:solidFill>
              <a:latin typeface="Muli Bol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67A7795-2079-7F53-9E5A-1C9337BBDA8E}"/>
              </a:ext>
            </a:extLst>
          </p:cNvPr>
          <p:cNvGrpSpPr/>
          <p:nvPr/>
        </p:nvGrpSpPr>
        <p:grpSpPr>
          <a:xfrm>
            <a:off x="-30480" y="0"/>
            <a:ext cx="10205887" cy="10287000"/>
            <a:chOff x="0" y="0"/>
            <a:chExt cx="3452362" cy="34798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82084B0-B4B5-E0FB-5E4A-8F91D1132B2D}"/>
                </a:ext>
              </a:extLst>
            </p:cNvPr>
            <p:cNvSpPr/>
            <p:nvPr/>
          </p:nvSpPr>
          <p:spPr>
            <a:xfrm>
              <a:off x="0" y="0"/>
              <a:ext cx="3452362" cy="3479800"/>
            </a:xfrm>
            <a:custGeom>
              <a:avLst/>
              <a:gdLst/>
              <a:ahLst/>
              <a:cxnLst/>
              <a:rect l="l" t="t" r="r" b="b"/>
              <a:pathLst>
                <a:path w="3452362" h="3479800">
                  <a:moveTo>
                    <a:pt x="0" y="0"/>
                  </a:moveTo>
                  <a:lnTo>
                    <a:pt x="3452362" y="0"/>
                  </a:lnTo>
                  <a:lnTo>
                    <a:pt x="3452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0FBA5-BFC3-347D-2267-8DE32A41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"/>
            <a:ext cx="8305800" cy="1008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0505CF-3864-E3CA-D28E-D5C173E1C42D}"/>
              </a:ext>
            </a:extLst>
          </p:cNvPr>
          <p:cNvSpPr txBox="1"/>
          <p:nvPr/>
        </p:nvSpPr>
        <p:spPr>
          <a:xfrm>
            <a:off x="11430000" y="1943100"/>
            <a:ext cx="6019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6000" b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Một số mẫu quản lý điểm sinh viên có sẵn theo yêu cầu của bài toán được thu thập:</a:t>
            </a:r>
            <a:endParaRPr lang="en-US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6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A5DC9A-1216-943C-2CDF-F015CE190411}"/>
              </a:ext>
            </a:extLst>
          </p:cNvPr>
          <p:cNvGrpSpPr/>
          <p:nvPr/>
        </p:nvGrpSpPr>
        <p:grpSpPr>
          <a:xfrm>
            <a:off x="-30480" y="0"/>
            <a:ext cx="10205887" cy="10287000"/>
            <a:chOff x="0" y="0"/>
            <a:chExt cx="3452362" cy="3479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F38E8F-F396-D6C4-3796-A0220F1A0296}"/>
                </a:ext>
              </a:extLst>
            </p:cNvPr>
            <p:cNvSpPr/>
            <p:nvPr/>
          </p:nvSpPr>
          <p:spPr>
            <a:xfrm>
              <a:off x="0" y="0"/>
              <a:ext cx="3452362" cy="3479800"/>
            </a:xfrm>
            <a:custGeom>
              <a:avLst/>
              <a:gdLst/>
              <a:ahLst/>
              <a:cxnLst/>
              <a:rect l="l" t="t" r="r" b="b"/>
              <a:pathLst>
                <a:path w="3452362" h="3479800">
                  <a:moveTo>
                    <a:pt x="0" y="0"/>
                  </a:moveTo>
                  <a:lnTo>
                    <a:pt x="3452362" y="0"/>
                  </a:lnTo>
                  <a:lnTo>
                    <a:pt x="3452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77C96C-2CF8-8C06-1877-5C78F854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69131"/>
            <a:ext cx="13944600" cy="935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81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2F596C-36E1-2817-A247-21A33E1BFEC1}"/>
              </a:ext>
            </a:extLst>
          </p:cNvPr>
          <p:cNvGrpSpPr/>
          <p:nvPr/>
        </p:nvGrpSpPr>
        <p:grpSpPr>
          <a:xfrm>
            <a:off x="-34636" y="0"/>
            <a:ext cx="10205887" cy="10287000"/>
            <a:chOff x="0" y="0"/>
            <a:chExt cx="3452362" cy="3479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0913F6-E0D0-CFE2-7D9A-301C691A1B4F}"/>
                </a:ext>
              </a:extLst>
            </p:cNvPr>
            <p:cNvSpPr/>
            <p:nvPr/>
          </p:nvSpPr>
          <p:spPr>
            <a:xfrm>
              <a:off x="0" y="0"/>
              <a:ext cx="3452362" cy="3479800"/>
            </a:xfrm>
            <a:custGeom>
              <a:avLst/>
              <a:gdLst/>
              <a:ahLst/>
              <a:cxnLst/>
              <a:rect l="l" t="t" r="r" b="b"/>
              <a:pathLst>
                <a:path w="3452362" h="3479800">
                  <a:moveTo>
                    <a:pt x="0" y="0"/>
                  </a:moveTo>
                  <a:lnTo>
                    <a:pt x="3452362" y="0"/>
                  </a:lnTo>
                  <a:lnTo>
                    <a:pt x="3452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DB5BAE-B5E8-73F3-76EA-8A1DD320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7231"/>
            <a:ext cx="12949237" cy="977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58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A180DC-2CF2-476D-682A-B257C9CA677F}"/>
              </a:ext>
            </a:extLst>
          </p:cNvPr>
          <p:cNvGrpSpPr/>
          <p:nvPr/>
        </p:nvGrpSpPr>
        <p:grpSpPr>
          <a:xfrm>
            <a:off x="-30480" y="0"/>
            <a:ext cx="10205887" cy="10287000"/>
            <a:chOff x="0" y="0"/>
            <a:chExt cx="3452362" cy="3479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1B08DC-0993-EC84-15C8-F6168AE1F019}"/>
                </a:ext>
              </a:extLst>
            </p:cNvPr>
            <p:cNvSpPr/>
            <p:nvPr/>
          </p:nvSpPr>
          <p:spPr>
            <a:xfrm>
              <a:off x="0" y="0"/>
              <a:ext cx="3452362" cy="3479800"/>
            </a:xfrm>
            <a:custGeom>
              <a:avLst/>
              <a:gdLst/>
              <a:ahLst/>
              <a:cxnLst/>
              <a:rect l="l" t="t" r="r" b="b"/>
              <a:pathLst>
                <a:path w="3452362" h="3479800">
                  <a:moveTo>
                    <a:pt x="0" y="0"/>
                  </a:moveTo>
                  <a:lnTo>
                    <a:pt x="3452362" y="0"/>
                  </a:lnTo>
                  <a:lnTo>
                    <a:pt x="3452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84D08E-44C1-CCE9-608D-D3194D55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1509"/>
            <a:ext cx="10739437" cy="988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81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062" y="424871"/>
            <a:ext cx="17291875" cy="9437258"/>
            <a:chOff x="0" y="0"/>
            <a:chExt cx="23055833" cy="125830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2694" b="22694"/>
            <a:stretch>
              <a:fillRect/>
            </a:stretch>
          </p:blipFill>
          <p:spPr>
            <a:xfrm>
              <a:off x="0" y="0"/>
              <a:ext cx="23055833" cy="1258301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812353" y="1457594"/>
            <a:ext cx="14663293" cy="747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Quy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trình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thủ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công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dựa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trên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sức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người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là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chính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đã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bộc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lộ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một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số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những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nhược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điểm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b="1" dirty="0" err="1">
                <a:solidFill>
                  <a:srgbClr val="000000"/>
                </a:solidFill>
                <a:latin typeface="Be Vietnam Thin Bold"/>
              </a:rPr>
              <a:t>sau</a:t>
            </a:r>
            <a:r>
              <a:rPr lang="en-US" sz="3771" b="1" dirty="0">
                <a:solidFill>
                  <a:srgbClr val="000000"/>
                </a:solidFill>
                <a:latin typeface="Be Vietnam Thin Bold"/>
              </a:rPr>
              <a:t>: </a:t>
            </a:r>
          </a:p>
          <a:p>
            <a:pPr marL="1028700" lvl="1" indent="-571500" algn="just">
              <a:lnSpc>
                <a:spcPts val="5279"/>
              </a:lnSpc>
              <a:buFont typeface="Arial" panose="020B0604020202020204" pitchFamily="34" charset="0"/>
              <a:buChar char="•"/>
            </a:pP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Việc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lưu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trữ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các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thông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tin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như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: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thông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tin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sinh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viên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,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điểm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…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Đều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tiến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hành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thủ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công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bằng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sổ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sách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và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các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chứng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từ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với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một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số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lượng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lớn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và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lưu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trữ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nhiều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năm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,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chính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vì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vậy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gây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ra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nhiều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khó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khăn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cho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công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tác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quản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lý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,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tốn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nhiều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thời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gian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và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công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sức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cho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người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trực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tiếp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điều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hành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. </a:t>
            </a:r>
          </a:p>
          <a:p>
            <a:pPr marL="1028700" lvl="1" indent="-571500" algn="just">
              <a:lnSpc>
                <a:spcPts val="5279"/>
              </a:lnSpc>
              <a:buFont typeface="Arial" panose="020B0604020202020204" pitchFamily="34" charset="0"/>
              <a:buChar char="•"/>
            </a:pP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Khi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lưu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trữ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bằng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phương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pháp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truyền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thống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việc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sữa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đổi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gặp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nhiều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khó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khăn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. </a:t>
            </a:r>
          </a:p>
          <a:p>
            <a:pPr marL="1028700" lvl="1" indent="-571500" algn="just">
              <a:lnSpc>
                <a:spcPts val="5279"/>
              </a:lnSpc>
              <a:buFont typeface="Arial" panose="020B0604020202020204" pitchFamily="34" charset="0"/>
              <a:buChar char="•"/>
            </a:pP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Tốn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nhiều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nhân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 </a:t>
            </a:r>
            <a:r>
              <a:rPr lang="en-US" sz="3771" dirty="0" err="1">
                <a:solidFill>
                  <a:srgbClr val="000000"/>
                </a:solidFill>
                <a:latin typeface="Be Vietnam Thin Bold"/>
              </a:rPr>
              <a:t>lực</a:t>
            </a:r>
            <a:r>
              <a:rPr lang="en-US" sz="3771" dirty="0">
                <a:solidFill>
                  <a:srgbClr val="000000"/>
                </a:solidFill>
                <a:latin typeface="Be Vietnam Thin Bold"/>
              </a:rPr>
              <a:t>. </a:t>
            </a:r>
          </a:p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endParaRPr lang="en-US" sz="3771" dirty="0">
              <a:solidFill>
                <a:srgbClr val="000000"/>
              </a:solidFill>
              <a:latin typeface="Be Vietnam Thin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796</Words>
  <Application>Microsoft Office PowerPoint</Application>
  <PresentationFormat>Custom</PresentationFormat>
  <Paragraphs>131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6" baseType="lpstr">
      <vt:lpstr>UTM Avo</vt:lpstr>
      <vt:lpstr>Segoe UI Black</vt:lpstr>
      <vt:lpstr>Muli Regular Bold</vt:lpstr>
      <vt:lpstr>Muli Bold Bold Italics</vt:lpstr>
      <vt:lpstr>Be Vietnam Thin Bold</vt:lpstr>
      <vt:lpstr>Be Vietnam Thin Bold Italics</vt:lpstr>
      <vt:lpstr>Muli Regular</vt:lpstr>
      <vt:lpstr>Muli Bold Bold</vt:lpstr>
      <vt:lpstr>Muli Extra Light</vt:lpstr>
      <vt:lpstr>Times New Roman</vt:lpstr>
      <vt:lpstr>Arial</vt:lpstr>
      <vt:lpstr>Calibri Light</vt:lpstr>
      <vt:lpstr>Calibri</vt:lpstr>
      <vt:lpstr>Wingdings</vt:lpstr>
      <vt:lpstr>.VnAristote</vt:lpstr>
      <vt:lpstr>Calibri (Body)</vt:lpstr>
      <vt:lpstr>UTM cavo American Sans</vt:lpstr>
      <vt:lpstr>Muli Bold</vt:lpstr>
      <vt:lpstr>UTM American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Trắng và Xanh bạc hà Tối giản Nhạt Bản thuyết trình Đơn giản</dc:title>
  <dc:creator>Yennie</dc:creator>
  <cp:lastModifiedBy>hxduyen@outlook.com</cp:lastModifiedBy>
  <cp:revision>30</cp:revision>
  <dcterms:created xsi:type="dcterms:W3CDTF">2006-08-16T00:00:00Z</dcterms:created>
  <dcterms:modified xsi:type="dcterms:W3CDTF">2022-08-20T13:11:43Z</dcterms:modified>
  <dc:identifier>DAFGlfMmitk</dc:identifier>
</cp:coreProperties>
</file>